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DM Serif Display" charset="1" panose="00000000000000000000"/>
      <p:regular r:id="rId27"/>
    </p:embeddedFont>
    <p:embeddedFont>
      <p:font typeface="Canva Sans Bold" charset="1" panose="020B0803030501040103"/>
      <p:regular r:id="rId28"/>
    </p:embeddedFont>
    <p:embeddedFont>
      <p:font typeface="Canva Sans" charset="1" panose="020B0503030501040103"/>
      <p:regular r:id="rId29"/>
    </p:embeddedFont>
    <p:embeddedFont>
      <p:font typeface="Barlow Condensed Bold" charset="1" panose="00000806000000000000"/>
      <p:regular r:id="rId30"/>
    </p:embeddedFont>
    <p:embeddedFont>
      <p:font typeface="Open Sans" charset="1" panose="00000000000000000000"/>
      <p:regular r:id="rId31"/>
    </p:embeddedFont>
    <p:embeddedFont>
      <p:font typeface="Open Sans Bold" charset="1" panose="000000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34.jpeg" Type="http://schemas.openxmlformats.org/officeDocument/2006/relationships/image"/><Relationship Id="rId4" Target="../media/image35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Relationship Id="rId3" Target="../media/image37.jpeg" Type="http://schemas.openxmlformats.org/officeDocument/2006/relationships/image"/><Relationship Id="rId4" Target="../media/image38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jpe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https://data.mendeley.com/datasets/5kygfmfdmr/2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embeddings/oleObject1.bin" Type="http://schemas.openxmlformats.org/officeDocument/2006/relationships/oleObject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3535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45903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469483" y="1798937"/>
            <a:ext cx="2818517" cy="1803851"/>
          </a:xfrm>
          <a:custGeom>
            <a:avLst/>
            <a:gdLst/>
            <a:ahLst/>
            <a:cxnLst/>
            <a:rect r="r" b="b" t="t" l="l"/>
            <a:pathLst>
              <a:path h="1803851" w="2818517">
                <a:moveTo>
                  <a:pt x="0" y="0"/>
                </a:moveTo>
                <a:lnTo>
                  <a:pt x="2818517" y="0"/>
                </a:lnTo>
                <a:lnTo>
                  <a:pt x="2818517" y="1803851"/>
                </a:lnTo>
                <a:lnTo>
                  <a:pt x="0" y="18038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2603668" y="393503"/>
            <a:ext cx="23495336" cy="1327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1"/>
              </a:lnSpc>
              <a:spcBef>
                <a:spcPct val="0"/>
              </a:spcBef>
            </a:pPr>
            <a:r>
              <a:rPr lang="en-US" sz="7708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SATELLITE IMAGE CLASSIFICATION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3001" y="6597926"/>
            <a:ext cx="6427540" cy="3344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2"/>
              </a:lnSpc>
            </a:pPr>
            <a:r>
              <a:rPr lang="en-US" b="true" sz="499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Members:</a:t>
            </a:r>
          </a:p>
          <a:p>
            <a:pPr algn="l" marL="1013587" indent="-506794" lvl="1">
              <a:lnSpc>
                <a:spcPts val="6572"/>
              </a:lnSpc>
              <a:buFont typeface="Arial"/>
              <a:buChar char="•"/>
            </a:pPr>
            <a:r>
              <a:rPr lang="en-US" b="true" sz="469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Shifaa Khatib</a:t>
            </a:r>
          </a:p>
          <a:p>
            <a:pPr algn="l" marL="1013587" indent="-506794" lvl="1">
              <a:lnSpc>
                <a:spcPts val="6572"/>
              </a:lnSpc>
              <a:buFont typeface="Arial"/>
              <a:buChar char="•"/>
            </a:pPr>
            <a:r>
              <a:rPr lang="en-US" b="true" sz="469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Bashar Naser </a:t>
            </a:r>
          </a:p>
          <a:p>
            <a:pPr algn="l" marL="1013587" indent="-506794" lvl="1">
              <a:lnSpc>
                <a:spcPts val="6572"/>
              </a:lnSpc>
              <a:buFont typeface="Arial"/>
              <a:buChar char="•"/>
            </a:pPr>
            <a:r>
              <a:rPr lang="en-US" b="true" sz="469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Aseel Zatme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3001" y="2010271"/>
            <a:ext cx="15145570" cy="69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84"/>
              </a:lnSpc>
              <a:spcBef>
                <a:spcPct val="0"/>
              </a:spcBef>
            </a:pPr>
            <a:r>
              <a:rPr lang="en-US" sz="40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Course: Introduction to Space Engineering – Final Project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3535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7975" y="3735632"/>
            <a:ext cx="16378419" cy="6551368"/>
          </a:xfrm>
          <a:custGeom>
            <a:avLst/>
            <a:gdLst/>
            <a:ahLst/>
            <a:cxnLst/>
            <a:rect r="r" b="b" t="t" l="l"/>
            <a:pathLst>
              <a:path h="6551368" w="16378419">
                <a:moveTo>
                  <a:pt x="0" y="0"/>
                </a:moveTo>
                <a:lnTo>
                  <a:pt x="16378419" y="0"/>
                </a:lnTo>
                <a:lnTo>
                  <a:pt x="16378419" y="6551368"/>
                </a:lnTo>
                <a:lnTo>
                  <a:pt x="0" y="65513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243771" y="-114300"/>
            <a:ext cx="14370725" cy="1010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57"/>
              </a:lnSpc>
              <a:spcBef>
                <a:spcPct val="0"/>
              </a:spcBef>
            </a:pPr>
            <a:r>
              <a:rPr lang="en-US" sz="596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Horizon Detection – Training Results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80210" y="1359991"/>
            <a:ext cx="8075116" cy="222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0"/>
              </a:lnSpc>
              <a:spcBef>
                <a:spcPct val="0"/>
              </a:spcBef>
            </a:pPr>
            <a:r>
              <a:rPr lang="en-US" sz="256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🔹 </a:t>
            </a:r>
            <a:r>
              <a:rPr lang="en-US" b="true" sz="256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Left Graph: </a:t>
            </a:r>
            <a:r>
              <a:rPr lang="en-US" sz="256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Loss vs. Epochs</a:t>
            </a:r>
          </a:p>
          <a:p>
            <a:pPr algn="l">
              <a:lnSpc>
                <a:spcPts val="3590"/>
              </a:lnSpc>
              <a:spcBef>
                <a:spcPct val="0"/>
              </a:spcBef>
            </a:pPr>
            <a:r>
              <a:rPr lang="en-US" sz="256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Training loss steadily decreases → model learning is effective</a:t>
            </a:r>
          </a:p>
          <a:p>
            <a:pPr algn="l">
              <a:lnSpc>
                <a:spcPts val="3590"/>
              </a:lnSpc>
              <a:spcBef>
                <a:spcPct val="0"/>
              </a:spcBef>
            </a:pPr>
            <a:r>
              <a:rPr lang="en-US" sz="256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Validation loss fluctuates slightly but remains low</a:t>
            </a:r>
          </a:p>
          <a:p>
            <a:pPr algn="l">
              <a:lnSpc>
                <a:spcPts val="3590"/>
              </a:lnSpc>
              <a:spcBef>
                <a:spcPct val="0"/>
              </a:spcBef>
            </a:pPr>
            <a:r>
              <a:rPr lang="en-US" sz="256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No sign of severe overfitting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680296" y="1326215"/>
            <a:ext cx="8315179" cy="2278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  <a:spcBef>
                <a:spcPct val="0"/>
              </a:spcBef>
            </a:pPr>
            <a:r>
              <a:rPr lang="en-US" b="true" sz="260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🔹</a:t>
            </a:r>
            <a:r>
              <a:rPr lang="en-US" b="true" sz="260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Right Graph: </a:t>
            </a:r>
            <a:r>
              <a:rPr lang="en-US" sz="260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Accuracy vs. Epochs</a:t>
            </a:r>
          </a:p>
          <a:p>
            <a:pPr algn="l">
              <a:lnSpc>
                <a:spcPts val="3650"/>
              </a:lnSpc>
              <a:spcBef>
                <a:spcPct val="0"/>
              </a:spcBef>
            </a:pPr>
            <a:r>
              <a:rPr lang="en-US" sz="260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Training accuracy reaches &gt;97%</a:t>
            </a:r>
          </a:p>
          <a:p>
            <a:pPr algn="l">
              <a:lnSpc>
                <a:spcPts val="3650"/>
              </a:lnSpc>
              <a:spcBef>
                <a:spcPct val="0"/>
              </a:spcBef>
            </a:pPr>
            <a:r>
              <a:rPr lang="en-US" sz="260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Validation accuracy remains stable, mostly above 95%</a:t>
            </a:r>
          </a:p>
          <a:p>
            <a:pPr algn="l">
              <a:lnSpc>
                <a:spcPts val="3650"/>
              </a:lnSpc>
              <a:spcBef>
                <a:spcPct val="0"/>
              </a:spcBef>
            </a:pPr>
            <a:r>
              <a:rPr lang="en-US" sz="260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Best performance around epoch 10–18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3535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3692" y="5958086"/>
            <a:ext cx="8347749" cy="4062490"/>
          </a:xfrm>
          <a:custGeom>
            <a:avLst/>
            <a:gdLst/>
            <a:ahLst/>
            <a:cxnLst/>
            <a:rect r="r" b="b" t="t" l="l"/>
            <a:pathLst>
              <a:path h="4062490" w="8347749">
                <a:moveTo>
                  <a:pt x="0" y="0"/>
                </a:moveTo>
                <a:lnTo>
                  <a:pt x="8347749" y="0"/>
                </a:lnTo>
                <a:lnTo>
                  <a:pt x="8347749" y="4062490"/>
                </a:lnTo>
                <a:lnTo>
                  <a:pt x="0" y="40624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98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31474" y="5958086"/>
            <a:ext cx="8517591" cy="4062490"/>
          </a:xfrm>
          <a:custGeom>
            <a:avLst/>
            <a:gdLst/>
            <a:ahLst/>
            <a:cxnLst/>
            <a:rect r="r" b="b" t="t" l="l"/>
            <a:pathLst>
              <a:path h="4062490" w="8517591">
                <a:moveTo>
                  <a:pt x="0" y="0"/>
                </a:moveTo>
                <a:lnTo>
                  <a:pt x="8517592" y="0"/>
                </a:lnTo>
                <a:lnTo>
                  <a:pt x="8517592" y="4062490"/>
                </a:lnTo>
                <a:lnTo>
                  <a:pt x="0" y="40624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712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2852120" y="-114300"/>
            <a:ext cx="14370725" cy="1010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57"/>
              </a:lnSpc>
              <a:spcBef>
                <a:spcPct val="0"/>
              </a:spcBef>
            </a:pPr>
            <a:r>
              <a:rPr lang="en-US" sz="596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Fla</a:t>
            </a:r>
            <a:r>
              <a:rPr lang="en-US" sz="596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 Detection Model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3692" y="577748"/>
            <a:ext cx="15525512" cy="1012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2"/>
              </a:lnSpc>
            </a:pPr>
          </a:p>
          <a:p>
            <a:pPr algn="ctr">
              <a:lnSpc>
                <a:spcPts val="4052"/>
              </a:lnSpc>
              <a:spcBef>
                <a:spcPct val="0"/>
              </a:spcBef>
            </a:pPr>
            <a:r>
              <a:rPr lang="en-US" b="true" sz="289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Purpose:</a:t>
            </a:r>
            <a:r>
              <a:rPr lang="en-US" sz="28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Detect the presence of sun flares or glare artifacts that reduce image usability.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3692" y="1800946"/>
            <a:ext cx="10230377" cy="3748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4"/>
              </a:lnSpc>
              <a:spcBef>
                <a:spcPct val="0"/>
              </a:spcBef>
            </a:pPr>
            <a:r>
              <a:rPr lang="en-US" b="true" sz="353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🧠 Model Overview:</a:t>
            </a:r>
          </a:p>
          <a:p>
            <a:pPr algn="l" marL="764114" indent="-382057" lvl="1">
              <a:lnSpc>
                <a:spcPts val="4954"/>
              </a:lnSpc>
              <a:buFont typeface="Arial"/>
              <a:buChar char="•"/>
            </a:pPr>
            <a:r>
              <a:rPr lang="en-US" sz="353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Type: Binary CNN classifier</a:t>
            </a:r>
          </a:p>
          <a:p>
            <a:pPr algn="l" marL="764114" indent="-382057" lvl="1">
              <a:lnSpc>
                <a:spcPts val="4954"/>
              </a:lnSpc>
              <a:buFont typeface="Arial"/>
              <a:buChar char="•"/>
            </a:pPr>
            <a:r>
              <a:rPr lang="en-US" sz="353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Input: 224×224 satellite image</a:t>
            </a:r>
          </a:p>
          <a:p>
            <a:pPr algn="l" marL="764114" indent="-382057" lvl="1">
              <a:lnSpc>
                <a:spcPts val="4954"/>
              </a:lnSpc>
              <a:buFont typeface="Arial"/>
              <a:buChar char="•"/>
            </a:pPr>
            <a:r>
              <a:rPr lang="en-US" sz="353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Output: flare / no_flare</a:t>
            </a:r>
          </a:p>
          <a:p>
            <a:pPr algn="l" marL="764114" indent="-382057" lvl="1">
              <a:lnSpc>
                <a:spcPts val="4954"/>
              </a:lnSpc>
              <a:buFont typeface="Arial"/>
              <a:buChar char="•"/>
            </a:pPr>
            <a:r>
              <a:rPr lang="en-US" sz="353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Training Data:</a:t>
            </a:r>
          </a:p>
          <a:p>
            <a:pPr algn="l" marL="764114" indent="-382057" lvl="1">
              <a:lnSpc>
                <a:spcPts val="4954"/>
              </a:lnSpc>
              <a:buFont typeface="Arial"/>
              <a:buChar char="•"/>
            </a:pPr>
            <a:r>
              <a:rPr lang="en-US" sz="353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Labeled folders: flare/ and no_flare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3535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165" y="2944460"/>
            <a:ext cx="18299165" cy="7342540"/>
          </a:xfrm>
          <a:custGeom>
            <a:avLst/>
            <a:gdLst/>
            <a:ahLst/>
            <a:cxnLst/>
            <a:rect r="r" b="b" t="t" l="l"/>
            <a:pathLst>
              <a:path h="7342540" w="18299165">
                <a:moveTo>
                  <a:pt x="0" y="0"/>
                </a:moveTo>
                <a:lnTo>
                  <a:pt x="18299165" y="0"/>
                </a:lnTo>
                <a:lnTo>
                  <a:pt x="18299165" y="7342540"/>
                </a:lnTo>
                <a:lnTo>
                  <a:pt x="0" y="73425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18557"/>
            <a:ext cx="14370725" cy="1010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57"/>
              </a:lnSpc>
              <a:spcBef>
                <a:spcPct val="0"/>
              </a:spcBef>
            </a:pPr>
            <a:r>
              <a:rPr lang="en-US" sz="596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Fla</a:t>
            </a:r>
            <a:r>
              <a:rPr lang="en-US" sz="596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 Detection – Prediction Examples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1818" y="1455798"/>
            <a:ext cx="17601420" cy="104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3"/>
              </a:lnSpc>
              <a:spcBef>
                <a:spcPct val="0"/>
              </a:spcBef>
            </a:pPr>
            <a:r>
              <a:rPr lang="en-US" sz="300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model’s flare predictions, These images contain visual distortions caused by sunlight — often difficult to detect consistently.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3535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245421"/>
            <a:ext cx="10202883" cy="5799426"/>
          </a:xfrm>
          <a:custGeom>
            <a:avLst/>
            <a:gdLst/>
            <a:ahLst/>
            <a:cxnLst/>
            <a:rect r="r" b="b" t="t" l="l"/>
            <a:pathLst>
              <a:path h="5799426" w="10202883">
                <a:moveTo>
                  <a:pt x="0" y="0"/>
                </a:moveTo>
                <a:lnTo>
                  <a:pt x="10202883" y="0"/>
                </a:lnTo>
                <a:lnTo>
                  <a:pt x="10202883" y="5799426"/>
                </a:lnTo>
                <a:lnTo>
                  <a:pt x="0" y="5799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587" t="-3311" r="-1085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68760" y="5143500"/>
            <a:ext cx="9619240" cy="5143500"/>
          </a:xfrm>
          <a:custGeom>
            <a:avLst/>
            <a:gdLst/>
            <a:ahLst/>
            <a:cxnLst/>
            <a:rect r="r" b="b" t="t" l="l"/>
            <a:pathLst>
              <a:path h="5143500" w="9619240">
                <a:moveTo>
                  <a:pt x="0" y="0"/>
                </a:moveTo>
                <a:lnTo>
                  <a:pt x="9619240" y="0"/>
                </a:lnTo>
                <a:lnTo>
                  <a:pt x="961924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082" t="-7963" r="-11403" b="-189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18557"/>
            <a:ext cx="14370725" cy="1010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57"/>
              </a:lnSpc>
              <a:spcBef>
                <a:spcPct val="0"/>
              </a:spcBef>
            </a:pPr>
            <a:r>
              <a:rPr lang="en-US" sz="596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Flare</a:t>
            </a:r>
            <a:r>
              <a:rPr lang="en-US" sz="596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Detection – Training Results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3535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68179" y="2146192"/>
            <a:ext cx="9317358" cy="3399912"/>
          </a:xfrm>
          <a:custGeom>
            <a:avLst/>
            <a:gdLst/>
            <a:ahLst/>
            <a:cxnLst/>
            <a:rect r="r" b="b" t="t" l="l"/>
            <a:pathLst>
              <a:path h="3399912" w="9317358">
                <a:moveTo>
                  <a:pt x="0" y="0"/>
                </a:moveTo>
                <a:lnTo>
                  <a:pt x="9317358" y="0"/>
                </a:lnTo>
                <a:lnTo>
                  <a:pt x="9317358" y="3399911"/>
                </a:lnTo>
                <a:lnTo>
                  <a:pt x="0" y="339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13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31602" y="5921288"/>
            <a:ext cx="8053935" cy="3337012"/>
          </a:xfrm>
          <a:custGeom>
            <a:avLst/>
            <a:gdLst/>
            <a:ahLst/>
            <a:cxnLst/>
            <a:rect r="r" b="b" t="t" l="l"/>
            <a:pathLst>
              <a:path h="3337012" w="8053935">
                <a:moveTo>
                  <a:pt x="0" y="0"/>
                </a:moveTo>
                <a:lnTo>
                  <a:pt x="8053935" y="0"/>
                </a:lnTo>
                <a:lnTo>
                  <a:pt x="8053935" y="3337012"/>
                </a:lnTo>
                <a:lnTo>
                  <a:pt x="0" y="33370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513" b="-2641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4339122" y="-114300"/>
            <a:ext cx="14370725" cy="1010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57"/>
              </a:lnSpc>
              <a:spcBef>
                <a:spcPct val="0"/>
              </a:spcBef>
            </a:pPr>
            <a:r>
              <a:rPr lang="en-US" sz="596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Quality  Model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390772"/>
            <a:ext cx="15259884" cy="306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2"/>
              </a:lnSpc>
            </a:pPr>
          </a:p>
          <a:p>
            <a:pPr algn="ctr">
              <a:lnSpc>
                <a:spcPts val="4052"/>
              </a:lnSpc>
              <a:spcBef>
                <a:spcPct val="0"/>
              </a:spcBef>
            </a:pPr>
            <a:r>
              <a:rPr lang="en-US" b="true" sz="289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Purpose:</a:t>
            </a:r>
            <a:r>
              <a:rPr lang="en-US" sz="28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Decide whether a satellite image is usable (good) or unusable (bad) based on:</a:t>
            </a:r>
          </a:p>
          <a:p>
            <a:pPr algn="l" marL="624969" indent="-312484" lvl="1">
              <a:lnSpc>
                <a:spcPts val="4052"/>
              </a:lnSpc>
              <a:spcBef>
                <a:spcPct val="0"/>
              </a:spcBef>
              <a:buFont typeface="Arial"/>
              <a:buChar char="•"/>
            </a:pPr>
            <a:r>
              <a:rPr lang="en-US" sz="28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Sharpness</a:t>
            </a:r>
          </a:p>
          <a:p>
            <a:pPr algn="l" marL="624969" indent="-312484" lvl="1">
              <a:lnSpc>
                <a:spcPts val="4052"/>
              </a:lnSpc>
              <a:spcBef>
                <a:spcPct val="0"/>
              </a:spcBef>
              <a:buFont typeface="Arial"/>
              <a:buChar char="•"/>
            </a:pPr>
            <a:r>
              <a:rPr lang="en-US" sz="28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Exposure (too dark / too bright)</a:t>
            </a:r>
          </a:p>
          <a:p>
            <a:pPr algn="l" marL="624969" indent="-312484" lvl="1">
              <a:lnSpc>
                <a:spcPts val="4052"/>
              </a:lnSpc>
              <a:spcBef>
                <a:spcPct val="0"/>
              </a:spcBef>
              <a:buFont typeface="Arial"/>
              <a:buChar char="•"/>
            </a:pPr>
            <a:r>
              <a:rPr lang="en-US" sz="289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Visible content (Earth vs. empty space)</a:t>
            </a:r>
          </a:p>
          <a:p>
            <a:pPr algn="ctr">
              <a:lnSpc>
                <a:spcPts val="4052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0" y="3646726"/>
            <a:ext cx="9895284" cy="442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37"/>
              </a:lnSpc>
              <a:spcBef>
                <a:spcPct val="0"/>
              </a:spcBef>
            </a:pPr>
            <a:r>
              <a:rPr lang="en-US" sz="366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🧠 </a:t>
            </a:r>
            <a:r>
              <a:rPr lang="en-US" sz="366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Model Overview:</a:t>
            </a:r>
          </a:p>
          <a:p>
            <a:pPr algn="l" marL="662801" indent="-331401" lvl="1">
              <a:lnSpc>
                <a:spcPts val="4297"/>
              </a:lnSpc>
              <a:buFont typeface="Arial"/>
              <a:buChar char="•"/>
            </a:pPr>
            <a:r>
              <a:rPr lang="en-US" sz="306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Type: Binary CNN classifier</a:t>
            </a:r>
          </a:p>
          <a:p>
            <a:pPr algn="l">
              <a:lnSpc>
                <a:spcPts val="4297"/>
              </a:lnSpc>
            </a:pPr>
            <a:r>
              <a:rPr lang="en-US" sz="306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- Input: 224×224 satellite image</a:t>
            </a:r>
          </a:p>
          <a:p>
            <a:pPr algn="l">
              <a:lnSpc>
                <a:spcPts val="4297"/>
              </a:lnSpc>
            </a:pPr>
            <a:r>
              <a:rPr lang="en-US" sz="306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-</a:t>
            </a:r>
            <a:r>
              <a:rPr lang="en-US" sz="306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Output: good / bad</a:t>
            </a:r>
          </a:p>
          <a:p>
            <a:pPr algn="l" marL="662801" indent="-331401" lvl="1">
              <a:lnSpc>
                <a:spcPts val="4297"/>
              </a:lnSpc>
              <a:buFont typeface="Arial"/>
              <a:buChar char="•"/>
            </a:pPr>
            <a:r>
              <a:rPr lang="en-US" sz="306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Training Data: Manually labeled: good/ and bad</a:t>
            </a:r>
          </a:p>
          <a:p>
            <a:pPr algn="l" marL="662801" indent="-331401" lvl="1">
              <a:lnSpc>
                <a:spcPts val="4297"/>
              </a:lnSpc>
              <a:buFont typeface="Arial"/>
              <a:buChar char="•"/>
            </a:pPr>
            <a:r>
              <a:rPr lang="en-US" sz="306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Criteria:</a:t>
            </a:r>
          </a:p>
          <a:p>
            <a:pPr algn="l">
              <a:lnSpc>
                <a:spcPts val="4297"/>
              </a:lnSpc>
            </a:pPr>
            <a:r>
              <a:rPr lang="en-US" sz="306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- Good: clear horizon or Earth features</a:t>
            </a:r>
          </a:p>
          <a:p>
            <a:pPr algn="l">
              <a:lnSpc>
                <a:spcPts val="4297"/>
              </a:lnSpc>
            </a:pPr>
            <a:r>
              <a:rPr lang="en-US" sz="306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- </a:t>
            </a:r>
            <a:r>
              <a:rPr lang="en-US" sz="306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Bad: overexposed, blurred, empty, sun-damaged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3535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333764"/>
            <a:ext cx="18124841" cy="7544465"/>
          </a:xfrm>
          <a:custGeom>
            <a:avLst/>
            <a:gdLst/>
            <a:ahLst/>
            <a:cxnLst/>
            <a:rect r="r" b="b" t="t" l="l"/>
            <a:pathLst>
              <a:path h="7544465" w="18124841">
                <a:moveTo>
                  <a:pt x="0" y="0"/>
                </a:moveTo>
                <a:lnTo>
                  <a:pt x="18124841" y="0"/>
                </a:lnTo>
                <a:lnTo>
                  <a:pt x="18124841" y="7544465"/>
                </a:lnTo>
                <a:lnTo>
                  <a:pt x="0" y="75444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170100" y="18557"/>
            <a:ext cx="14370725" cy="1010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57"/>
              </a:lnSpc>
              <a:spcBef>
                <a:spcPct val="0"/>
              </a:spcBef>
            </a:pPr>
            <a:r>
              <a:rPr lang="en-US" sz="596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Quality  Model- Training results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353535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1170100" y="18557"/>
            <a:ext cx="14370725" cy="1010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57"/>
              </a:lnSpc>
              <a:spcBef>
                <a:spcPct val="0"/>
              </a:spcBef>
            </a:pPr>
            <a:r>
              <a:rPr lang="en-US" sz="596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Un</a:t>
            </a:r>
            <a:r>
              <a:rPr lang="en-US" sz="596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ified Classification Pipeline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45817" y="1471348"/>
            <a:ext cx="16930669" cy="8381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1"/>
              </a:lnSpc>
              <a:spcBef>
                <a:spcPct val="0"/>
              </a:spcBef>
            </a:pPr>
            <a:r>
              <a:rPr lang="en-US" b="true" sz="337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🛰️ Purpose:</a:t>
            </a:r>
          </a:p>
          <a:p>
            <a:pPr algn="l">
              <a:lnSpc>
                <a:spcPts val="4731"/>
              </a:lnSpc>
              <a:spcBef>
                <a:spcPct val="0"/>
              </a:spcBef>
            </a:pPr>
            <a:r>
              <a:rPr lang="en-US" sz="337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Combine all three models into a single, end-to-end decision system that:</a:t>
            </a:r>
          </a:p>
          <a:p>
            <a:pPr algn="l">
              <a:lnSpc>
                <a:spcPts val="4731"/>
              </a:lnSpc>
              <a:spcBef>
                <a:spcPct val="0"/>
              </a:spcBef>
            </a:pPr>
            <a:r>
              <a:rPr lang="en-US" sz="337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Classifies horizon, flare, and quality</a:t>
            </a:r>
          </a:p>
          <a:p>
            <a:pPr algn="l">
              <a:lnSpc>
                <a:spcPts val="4731"/>
              </a:lnSpc>
              <a:spcBef>
                <a:spcPct val="0"/>
              </a:spcBef>
            </a:pPr>
            <a:r>
              <a:rPr lang="en-US" sz="337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Compresses good images</a:t>
            </a:r>
          </a:p>
          <a:p>
            <a:pPr algn="l">
              <a:lnSpc>
                <a:spcPts val="4731"/>
              </a:lnSpc>
              <a:spcBef>
                <a:spcPct val="0"/>
              </a:spcBef>
            </a:pPr>
            <a:r>
              <a:rPr lang="en-US" sz="337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Returns a unified, structured output</a:t>
            </a:r>
          </a:p>
          <a:p>
            <a:pPr algn="l">
              <a:lnSpc>
                <a:spcPts val="4731"/>
              </a:lnSpc>
              <a:spcBef>
                <a:spcPct val="0"/>
              </a:spcBef>
            </a:pPr>
          </a:p>
          <a:p>
            <a:pPr algn="l">
              <a:lnSpc>
                <a:spcPts val="4731"/>
              </a:lnSpc>
              <a:spcBef>
                <a:spcPct val="0"/>
              </a:spcBef>
            </a:pPr>
            <a:r>
              <a:rPr lang="en-US" b="true" sz="337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🔗 Pipeline Flow:</a:t>
            </a:r>
          </a:p>
          <a:p>
            <a:pPr algn="l">
              <a:lnSpc>
                <a:spcPts val="4731"/>
              </a:lnSpc>
              <a:spcBef>
                <a:spcPct val="0"/>
              </a:spcBef>
            </a:pPr>
            <a:r>
              <a:rPr lang="en-US" sz="337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📥 Input: Satellite image</a:t>
            </a:r>
          </a:p>
          <a:p>
            <a:pPr algn="l">
              <a:lnSpc>
                <a:spcPts val="4731"/>
              </a:lnSpc>
              <a:spcBef>
                <a:spcPct val="0"/>
              </a:spcBef>
            </a:pPr>
            <a:r>
              <a:rPr lang="en-US" sz="337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✅ Horizon Detection</a:t>
            </a:r>
          </a:p>
          <a:p>
            <a:pPr algn="l">
              <a:lnSpc>
                <a:spcPts val="4731"/>
              </a:lnSpc>
              <a:spcBef>
                <a:spcPct val="0"/>
              </a:spcBef>
            </a:pPr>
            <a:r>
              <a:rPr lang="en-US" sz="337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☀️ Flare Detection</a:t>
            </a:r>
          </a:p>
          <a:p>
            <a:pPr algn="l">
              <a:lnSpc>
                <a:spcPts val="4731"/>
              </a:lnSpc>
              <a:spcBef>
                <a:spcPct val="0"/>
              </a:spcBef>
            </a:pPr>
            <a:r>
              <a:rPr lang="en-US" sz="337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📷 Image Quality Classification</a:t>
            </a:r>
          </a:p>
          <a:p>
            <a:pPr algn="l">
              <a:lnSpc>
                <a:spcPts val="4731"/>
              </a:lnSpc>
              <a:spcBef>
                <a:spcPct val="0"/>
              </a:spcBef>
            </a:pPr>
          </a:p>
          <a:p>
            <a:pPr algn="l">
              <a:lnSpc>
                <a:spcPts val="4731"/>
              </a:lnSpc>
              <a:spcBef>
                <a:spcPct val="0"/>
              </a:spcBef>
            </a:pPr>
            <a:r>
              <a:rPr lang="en-US" b="true" sz="337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🗜️ If Quality = “Good” → Compress image to ≤100 KB</a:t>
            </a:r>
          </a:p>
          <a:p>
            <a:pPr algn="l">
              <a:lnSpc>
                <a:spcPts val="4731"/>
              </a:lnSpc>
              <a:spcBef>
                <a:spcPct val="0"/>
              </a:spcBef>
            </a:pPr>
            <a:r>
              <a:rPr lang="en-US" b="true" sz="337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📤 Output: JSON file + optional compressed image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3535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808816"/>
            <a:ext cx="5752449" cy="7478184"/>
          </a:xfrm>
          <a:custGeom>
            <a:avLst/>
            <a:gdLst/>
            <a:ahLst/>
            <a:cxnLst/>
            <a:rect r="r" b="b" t="t" l="l"/>
            <a:pathLst>
              <a:path h="7478184" w="5752449">
                <a:moveTo>
                  <a:pt x="0" y="0"/>
                </a:moveTo>
                <a:lnTo>
                  <a:pt x="5752449" y="0"/>
                </a:lnTo>
                <a:lnTo>
                  <a:pt x="5752449" y="7478184"/>
                </a:lnTo>
                <a:lnTo>
                  <a:pt x="0" y="74781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59300" y="3374179"/>
            <a:ext cx="7082982" cy="6912821"/>
          </a:xfrm>
          <a:custGeom>
            <a:avLst/>
            <a:gdLst/>
            <a:ahLst/>
            <a:cxnLst/>
            <a:rect r="r" b="b" t="t" l="l"/>
            <a:pathLst>
              <a:path h="6912821" w="7082982">
                <a:moveTo>
                  <a:pt x="0" y="0"/>
                </a:moveTo>
                <a:lnTo>
                  <a:pt x="7082982" y="0"/>
                </a:lnTo>
                <a:lnTo>
                  <a:pt x="7082982" y="6912821"/>
                </a:lnTo>
                <a:lnTo>
                  <a:pt x="0" y="69128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51832" y="3473337"/>
            <a:ext cx="5165004" cy="6714506"/>
          </a:xfrm>
          <a:custGeom>
            <a:avLst/>
            <a:gdLst/>
            <a:ahLst/>
            <a:cxnLst/>
            <a:rect r="r" b="b" t="t" l="l"/>
            <a:pathLst>
              <a:path h="6714506" w="5165004">
                <a:moveTo>
                  <a:pt x="0" y="0"/>
                </a:moveTo>
                <a:lnTo>
                  <a:pt x="5165005" y="0"/>
                </a:lnTo>
                <a:lnTo>
                  <a:pt x="5165005" y="6714506"/>
                </a:lnTo>
                <a:lnTo>
                  <a:pt x="0" y="6714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79930"/>
            <a:ext cx="13538994" cy="9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74"/>
              </a:lnSpc>
              <a:spcBef>
                <a:spcPct val="0"/>
              </a:spcBef>
            </a:pPr>
            <a:r>
              <a:rPr lang="en-US" sz="562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Un</a:t>
            </a:r>
            <a:r>
              <a:rPr lang="en-US" sz="562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ified Pipeline – Inference Examples: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3535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593863"/>
            <a:ext cx="5925578" cy="7703252"/>
          </a:xfrm>
          <a:custGeom>
            <a:avLst/>
            <a:gdLst/>
            <a:ahLst/>
            <a:cxnLst/>
            <a:rect r="r" b="b" t="t" l="l"/>
            <a:pathLst>
              <a:path h="7703252" w="5925578">
                <a:moveTo>
                  <a:pt x="0" y="0"/>
                </a:moveTo>
                <a:lnTo>
                  <a:pt x="5925578" y="0"/>
                </a:lnTo>
                <a:lnTo>
                  <a:pt x="5925578" y="7703252"/>
                </a:lnTo>
                <a:lnTo>
                  <a:pt x="0" y="77032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42964" y="2593863"/>
            <a:ext cx="5925578" cy="7703252"/>
          </a:xfrm>
          <a:custGeom>
            <a:avLst/>
            <a:gdLst/>
            <a:ahLst/>
            <a:cxnLst/>
            <a:rect r="r" b="b" t="t" l="l"/>
            <a:pathLst>
              <a:path h="7703252" w="5925578">
                <a:moveTo>
                  <a:pt x="0" y="0"/>
                </a:moveTo>
                <a:lnTo>
                  <a:pt x="5925579" y="0"/>
                </a:lnTo>
                <a:lnTo>
                  <a:pt x="5925579" y="7703252"/>
                </a:lnTo>
                <a:lnTo>
                  <a:pt x="0" y="77032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85929" y="2744307"/>
            <a:ext cx="5802071" cy="7542693"/>
          </a:xfrm>
          <a:custGeom>
            <a:avLst/>
            <a:gdLst/>
            <a:ahLst/>
            <a:cxnLst/>
            <a:rect r="r" b="b" t="t" l="l"/>
            <a:pathLst>
              <a:path h="7542693" w="5802071">
                <a:moveTo>
                  <a:pt x="0" y="0"/>
                </a:moveTo>
                <a:lnTo>
                  <a:pt x="5802071" y="0"/>
                </a:lnTo>
                <a:lnTo>
                  <a:pt x="5802071" y="7542693"/>
                </a:lnTo>
                <a:lnTo>
                  <a:pt x="0" y="75426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-265"/>
            <a:ext cx="14672651" cy="102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3"/>
              </a:lnSpc>
              <a:spcBef>
                <a:spcPct val="0"/>
              </a:spcBef>
            </a:pPr>
            <a:r>
              <a:rPr lang="en-US" sz="609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Un</a:t>
            </a:r>
            <a:r>
              <a:rPr lang="en-US" sz="609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ified Pipeline – Inference Examples: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3535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93116" y="252182"/>
            <a:ext cx="568830" cy="334017"/>
          </a:xfrm>
          <a:custGeom>
            <a:avLst/>
            <a:gdLst/>
            <a:ahLst/>
            <a:cxnLst/>
            <a:rect r="r" b="b" t="t" l="l"/>
            <a:pathLst>
              <a:path h="334017" w="568830">
                <a:moveTo>
                  <a:pt x="0" y="0"/>
                </a:moveTo>
                <a:lnTo>
                  <a:pt x="568830" y="0"/>
                </a:lnTo>
                <a:lnTo>
                  <a:pt x="568830" y="334017"/>
                </a:lnTo>
                <a:lnTo>
                  <a:pt x="0" y="3340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6633" y="1047750"/>
            <a:ext cx="8259315" cy="1650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63"/>
              </a:lnSpc>
            </a:pPr>
            <a:r>
              <a:rPr lang="en-US" b="true" sz="10994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CONCLUSION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6843" y="3059757"/>
            <a:ext cx="17156272" cy="6282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4"/>
              </a:lnSpc>
              <a:spcBef>
                <a:spcPct val="0"/>
              </a:spcBef>
            </a:pPr>
            <a:r>
              <a:rPr lang="en-US" sz="360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🎯</a:t>
            </a:r>
            <a:r>
              <a:rPr lang="en-US" b="true" sz="360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What We Achieved?</a:t>
            </a:r>
          </a:p>
          <a:p>
            <a:pPr algn="l" marL="777875" indent="-388937" lvl="1">
              <a:lnSpc>
                <a:spcPts val="5044"/>
              </a:lnSpc>
              <a:buFont typeface="Arial"/>
              <a:buChar char="•"/>
            </a:pPr>
            <a:r>
              <a:rPr lang="en-US" sz="360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Developed a modular image classification system for satellite images</a:t>
            </a:r>
          </a:p>
          <a:p>
            <a:pPr algn="l" marL="777875" indent="-388937" lvl="1">
              <a:lnSpc>
                <a:spcPts val="5044"/>
              </a:lnSpc>
              <a:buFont typeface="Arial"/>
              <a:buChar char="•"/>
            </a:pPr>
            <a:r>
              <a:rPr lang="en-US" sz="360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Implemented three CNN models to detect:</a:t>
            </a:r>
          </a:p>
          <a:p>
            <a:pPr algn="l" marL="777875" indent="-388937" lvl="1">
              <a:lnSpc>
                <a:spcPts val="5044"/>
              </a:lnSpc>
              <a:buAutoNum type="arabicPeriod" startAt="1"/>
            </a:pPr>
            <a:r>
              <a:rPr lang="en-US" sz="360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Horizon</a:t>
            </a:r>
          </a:p>
          <a:p>
            <a:pPr algn="l" marL="777875" indent="-388937" lvl="1">
              <a:lnSpc>
                <a:spcPts val="5044"/>
              </a:lnSpc>
              <a:buAutoNum type="arabicPeriod" startAt="1"/>
            </a:pPr>
            <a:r>
              <a:rPr lang="en-US" sz="360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Flare (sun glare)</a:t>
            </a:r>
          </a:p>
          <a:p>
            <a:pPr algn="l" marL="777875" indent="-388937" lvl="1">
              <a:lnSpc>
                <a:spcPts val="5044"/>
              </a:lnSpc>
              <a:buAutoNum type="arabicPeriod" startAt="1"/>
            </a:pPr>
            <a:r>
              <a:rPr lang="en-US" sz="360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Overall Image Quality</a:t>
            </a:r>
          </a:p>
          <a:p>
            <a:pPr algn="l">
              <a:lnSpc>
                <a:spcPts val="5044"/>
              </a:lnSpc>
            </a:pPr>
          </a:p>
          <a:p>
            <a:pPr algn="l" marL="777875" indent="-388937" lvl="1">
              <a:lnSpc>
                <a:spcPts val="5044"/>
              </a:lnSpc>
              <a:buFont typeface="Arial"/>
              <a:buChar char="•"/>
            </a:pPr>
            <a:r>
              <a:rPr lang="en-US" sz="360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Built a unified pipeline for real-time decision-making</a:t>
            </a:r>
          </a:p>
          <a:p>
            <a:pPr algn="l" marL="777875" indent="-388937" lvl="1">
              <a:lnSpc>
                <a:spcPts val="5044"/>
              </a:lnSpc>
              <a:buFont typeface="Arial"/>
              <a:buChar char="•"/>
            </a:pPr>
            <a:r>
              <a:rPr lang="en-US" sz="360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Integrated adaptive image compression for “good” images</a:t>
            </a:r>
          </a:p>
          <a:p>
            <a:pPr algn="l" marL="777875" indent="-388937" lvl="1">
              <a:lnSpc>
                <a:spcPts val="5044"/>
              </a:lnSpc>
              <a:buFont typeface="Arial"/>
              <a:buChar char="•"/>
            </a:pPr>
            <a:r>
              <a:rPr lang="en-US" sz="360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Achieved high accuracy and reliable performance on real CubeSat imagery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3535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4332974" y="0"/>
            <a:ext cx="3434095" cy="3434095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400267" y="526623"/>
              <a:ext cx="5549466" cy="5296755"/>
            </a:xfrm>
            <a:custGeom>
              <a:avLst/>
              <a:gdLst/>
              <a:ahLst/>
              <a:cxnLst/>
              <a:rect r="r" b="b" t="t" l="l"/>
              <a:pathLst>
                <a:path h="5296755" w="5549466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2"/>
              <a:stretch>
                <a:fillRect l="223" t="-3799" r="223" b="-73976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313462" y="192730"/>
            <a:ext cx="8650402" cy="1710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72"/>
              </a:lnSpc>
            </a:pPr>
            <a:r>
              <a:rPr lang="en-US" b="true" sz="11515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AGENDA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92990" y="2586044"/>
            <a:ext cx="2815723" cy="607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2"/>
              </a:lnSpc>
              <a:spcBef>
                <a:spcPct val="0"/>
              </a:spcBef>
            </a:pPr>
            <a:r>
              <a:rPr lang="en-US" sz="362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Motivation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55757" y="2277381"/>
            <a:ext cx="1503235" cy="150323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21759" y="2547944"/>
            <a:ext cx="1971231" cy="857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60"/>
              </a:lnSpc>
              <a:spcBef>
                <a:spcPct val="0"/>
              </a:spcBef>
            </a:pPr>
            <a:r>
              <a:rPr lang="en-US" b="true" sz="5043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306487" y="4184584"/>
            <a:ext cx="1541395" cy="154139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52448" y="4448547"/>
            <a:ext cx="1530285" cy="909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48"/>
              </a:lnSpc>
              <a:spcBef>
                <a:spcPct val="0"/>
              </a:spcBef>
            </a:pPr>
            <a:r>
              <a:rPr lang="en-US" b="true" sz="539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344617" y="6129947"/>
            <a:ext cx="1541395" cy="154139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90577" y="6393909"/>
            <a:ext cx="1530285" cy="909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48"/>
              </a:lnSpc>
              <a:spcBef>
                <a:spcPct val="0"/>
              </a:spcBef>
            </a:pPr>
            <a:r>
              <a:rPr lang="en-US" b="true" sz="539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371637" y="8261892"/>
            <a:ext cx="1541395" cy="154139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317597" y="8525854"/>
            <a:ext cx="1530285" cy="909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48"/>
              </a:lnSpc>
              <a:spcBef>
                <a:spcPct val="0"/>
              </a:spcBef>
            </a:pPr>
            <a:r>
              <a:rPr lang="en-US" b="true" sz="539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092990" y="4486647"/>
            <a:ext cx="2815723" cy="607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2"/>
              </a:lnSpc>
              <a:spcBef>
                <a:spcPct val="0"/>
              </a:spcBef>
            </a:pPr>
            <a:r>
              <a:rPr lang="en-US" sz="362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Dataset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092990" y="6387250"/>
            <a:ext cx="5570334" cy="607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2"/>
              </a:lnSpc>
              <a:spcBef>
                <a:spcPct val="0"/>
              </a:spcBef>
            </a:pPr>
            <a:r>
              <a:rPr lang="en-US" sz="362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System Architecture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123545" y="8695907"/>
            <a:ext cx="5570334" cy="607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2"/>
              </a:lnSpc>
              <a:spcBef>
                <a:spcPct val="0"/>
              </a:spcBef>
            </a:pPr>
            <a:r>
              <a:rPr lang="en-US" sz="362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Model Implementation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8400322" y="2239222"/>
            <a:ext cx="1541395" cy="1541395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8346283" y="2503184"/>
            <a:ext cx="1530285" cy="909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48"/>
              </a:lnSpc>
              <a:spcBef>
                <a:spcPct val="0"/>
              </a:spcBef>
            </a:pPr>
            <a:r>
              <a:rPr lang="en-US" b="true" sz="539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179842" y="2691983"/>
            <a:ext cx="5570334" cy="607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2"/>
              </a:lnSpc>
              <a:spcBef>
                <a:spcPct val="0"/>
              </a:spcBef>
            </a:pPr>
            <a:r>
              <a:rPr lang="en-US" sz="362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Unified Pipeline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8367748" y="4485466"/>
            <a:ext cx="1541395" cy="1541395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8313708" y="4749428"/>
            <a:ext cx="1530285" cy="909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48"/>
              </a:lnSpc>
              <a:spcBef>
                <a:spcPct val="0"/>
              </a:spcBef>
            </a:pPr>
            <a:r>
              <a:rPr lang="en-US" b="true" sz="539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156792" y="4888607"/>
            <a:ext cx="5570334" cy="607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2"/>
              </a:lnSpc>
              <a:spcBef>
                <a:spcPct val="0"/>
              </a:spcBef>
            </a:pPr>
            <a:r>
              <a:rPr lang="en-US" sz="362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Evaluation &amp; Results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179842" y="7236598"/>
            <a:ext cx="6350401" cy="1240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2"/>
              </a:lnSpc>
            </a:pPr>
            <a:r>
              <a:rPr lang="en-US" sz="362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Conc</a:t>
            </a:r>
            <a:r>
              <a:rPr lang="en-US" sz="362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lusion &amp; Future Work</a:t>
            </a:r>
          </a:p>
          <a:p>
            <a:pPr algn="l">
              <a:lnSpc>
                <a:spcPts val="5072"/>
              </a:lnSpc>
              <a:spcBef>
                <a:spcPct val="0"/>
              </a:spcBef>
            </a:pPr>
          </a:p>
        </p:txBody>
      </p:sp>
      <p:grpSp>
        <p:nvGrpSpPr>
          <p:cNvPr name="Group 37" id="37"/>
          <p:cNvGrpSpPr/>
          <p:nvPr/>
        </p:nvGrpSpPr>
        <p:grpSpPr>
          <a:xfrm rot="0">
            <a:off x="8421787" y="6900979"/>
            <a:ext cx="1541395" cy="1541395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8367748" y="7164941"/>
            <a:ext cx="1530285" cy="909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48"/>
              </a:lnSpc>
              <a:spcBef>
                <a:spcPct val="0"/>
              </a:spcBef>
            </a:pPr>
            <a:r>
              <a:rPr lang="en-US" b="true" sz="539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7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3535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6974" y="2400503"/>
            <a:ext cx="849442" cy="84944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91122" y="6654880"/>
            <a:ext cx="876089" cy="87608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138523" y="0"/>
            <a:ext cx="3120777" cy="3075384"/>
          </a:xfrm>
          <a:custGeom>
            <a:avLst/>
            <a:gdLst/>
            <a:ahLst/>
            <a:cxnLst/>
            <a:rect r="r" b="b" t="t" l="l"/>
            <a:pathLst>
              <a:path h="3075384" w="3120777">
                <a:moveTo>
                  <a:pt x="0" y="0"/>
                </a:moveTo>
                <a:lnTo>
                  <a:pt x="3120777" y="0"/>
                </a:lnTo>
                <a:lnTo>
                  <a:pt x="3120777" y="3075384"/>
                </a:lnTo>
                <a:lnTo>
                  <a:pt x="0" y="3075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54747" y="213196"/>
            <a:ext cx="8259315" cy="1650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63"/>
              </a:lnSpc>
            </a:pPr>
            <a:r>
              <a:rPr lang="en-US" b="true" sz="10994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FUTURE WORK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91626" y="2377296"/>
            <a:ext cx="15479799" cy="3371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3"/>
              </a:lnSpc>
              <a:spcBef>
                <a:spcPct val="0"/>
              </a:spcBef>
            </a:pPr>
            <a:r>
              <a:rPr lang="en-US" b="true" sz="318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</a:t>
            </a:r>
            <a:r>
              <a:rPr lang="en-US" b="true" sz="318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xpand Dataset and Labeling</a:t>
            </a:r>
          </a:p>
          <a:p>
            <a:pPr algn="l" marL="686821" indent="-343411" lvl="1">
              <a:lnSpc>
                <a:spcPts val="4453"/>
              </a:lnSpc>
              <a:spcBef>
                <a:spcPct val="0"/>
              </a:spcBef>
              <a:buFont typeface="Arial"/>
              <a:buChar char="•"/>
            </a:pPr>
            <a:r>
              <a:rPr lang="en-US" sz="318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Add images from:</a:t>
            </a:r>
          </a:p>
          <a:p>
            <a:pPr algn="l" marL="686821" indent="-343411" lvl="1">
              <a:lnSpc>
                <a:spcPts val="4453"/>
              </a:lnSpc>
              <a:spcBef>
                <a:spcPct val="0"/>
              </a:spcBef>
              <a:buFont typeface="Arial"/>
              <a:buChar char="•"/>
            </a:pPr>
            <a:r>
              <a:rPr lang="en-US" sz="318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Other CubeSat missions, public satellite repositories (e.g., Sentinel, Landsat)</a:t>
            </a:r>
          </a:p>
          <a:p>
            <a:pPr algn="l" marL="686821" indent="-343411" lvl="1">
              <a:lnSpc>
                <a:spcPts val="4453"/>
              </a:lnSpc>
              <a:spcBef>
                <a:spcPct val="0"/>
              </a:spcBef>
              <a:buFont typeface="Arial"/>
              <a:buChar char="•"/>
            </a:pPr>
            <a:r>
              <a:rPr lang="en-US" sz="318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Simulated flare conditions, night-time, or atmospheric interference</a:t>
            </a:r>
          </a:p>
          <a:p>
            <a:pPr algn="l" marL="686821" indent="-343411" lvl="1">
              <a:lnSpc>
                <a:spcPts val="4453"/>
              </a:lnSpc>
              <a:spcBef>
                <a:spcPct val="0"/>
              </a:spcBef>
              <a:buFont typeface="Arial"/>
              <a:buChar char="•"/>
            </a:pPr>
            <a:r>
              <a:rPr lang="en-US" sz="318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Use self-supervised learning to leverage unlabeled data</a:t>
            </a:r>
          </a:p>
          <a:p>
            <a:pPr algn="l">
              <a:lnSpc>
                <a:spcPts val="4453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54747" y="2564972"/>
            <a:ext cx="1113895" cy="472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9"/>
              </a:lnSpc>
              <a:spcBef>
                <a:spcPct val="0"/>
              </a:spcBef>
            </a:pPr>
            <a:r>
              <a:rPr lang="en-US" b="true" sz="284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4747" y="6816477"/>
            <a:ext cx="1148838" cy="495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4"/>
              </a:lnSpc>
              <a:spcBef>
                <a:spcPct val="0"/>
              </a:spcBef>
            </a:pPr>
            <a:r>
              <a:rPr lang="en-US" b="true" sz="293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33564" y="6671975"/>
            <a:ext cx="15217657" cy="2791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5"/>
              </a:lnSpc>
              <a:spcBef>
                <a:spcPct val="0"/>
              </a:spcBef>
            </a:pPr>
            <a:r>
              <a:rPr lang="en-US" b="true" sz="320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Beyond Binary Classification</a:t>
            </a:r>
          </a:p>
          <a:p>
            <a:pPr algn="just" marL="691733" indent="-345866" lvl="1">
              <a:lnSpc>
                <a:spcPts val="4485"/>
              </a:lnSpc>
              <a:spcBef>
                <a:spcPct val="0"/>
              </a:spcBef>
              <a:buFont typeface="Arial"/>
              <a:buChar char="•"/>
            </a:pPr>
            <a:r>
              <a:rPr lang="en-US" sz="320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Use multi-label classifiers for joint horizon + flare + quality prediction</a:t>
            </a:r>
          </a:p>
          <a:p>
            <a:pPr algn="just" marL="691733" indent="-345866" lvl="1">
              <a:lnSpc>
                <a:spcPts val="4485"/>
              </a:lnSpc>
              <a:spcBef>
                <a:spcPct val="0"/>
              </a:spcBef>
              <a:buFont typeface="Arial"/>
              <a:buChar char="•"/>
            </a:pPr>
            <a:r>
              <a:rPr lang="en-US" sz="320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Explore semantic segmentation to locate Earth, space, and flares precisely</a:t>
            </a:r>
          </a:p>
          <a:p>
            <a:pPr algn="just" marL="691733" indent="-345866" lvl="1">
              <a:lnSpc>
                <a:spcPts val="4485"/>
              </a:lnSpc>
              <a:spcBef>
                <a:spcPct val="0"/>
              </a:spcBef>
              <a:buFont typeface="Arial"/>
              <a:buChar char="•"/>
            </a:pPr>
            <a:r>
              <a:rPr lang="en-US" sz="320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Train model to detect specific features: oceans, continents, cities, clouds</a:t>
            </a:r>
          </a:p>
          <a:p>
            <a:pPr algn="just">
              <a:lnSpc>
                <a:spcPts val="448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3535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6633" y="325313"/>
            <a:ext cx="568830" cy="334017"/>
          </a:xfrm>
          <a:custGeom>
            <a:avLst/>
            <a:gdLst/>
            <a:ahLst/>
            <a:cxnLst/>
            <a:rect r="r" b="b" t="t" l="l"/>
            <a:pathLst>
              <a:path h="334017" w="568830">
                <a:moveTo>
                  <a:pt x="0" y="0"/>
                </a:moveTo>
                <a:lnTo>
                  <a:pt x="568829" y="0"/>
                </a:lnTo>
                <a:lnTo>
                  <a:pt x="568829" y="334017"/>
                </a:lnTo>
                <a:lnTo>
                  <a:pt x="0" y="3340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78987" y="4667250"/>
            <a:ext cx="13147277" cy="2596587"/>
          </a:xfrm>
          <a:custGeom>
            <a:avLst/>
            <a:gdLst/>
            <a:ahLst/>
            <a:cxnLst/>
            <a:rect r="r" b="b" t="t" l="l"/>
            <a:pathLst>
              <a:path h="2596587" w="13147277">
                <a:moveTo>
                  <a:pt x="0" y="0"/>
                </a:moveTo>
                <a:lnTo>
                  <a:pt x="13147277" y="0"/>
                </a:lnTo>
                <a:lnTo>
                  <a:pt x="13147277" y="2596587"/>
                </a:lnTo>
                <a:lnTo>
                  <a:pt x="0" y="25965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61736" y="2770799"/>
            <a:ext cx="13164527" cy="3944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59"/>
              </a:lnSpc>
              <a:spcBef>
                <a:spcPct val="0"/>
              </a:spcBef>
            </a:pPr>
            <a:r>
              <a:rPr lang="en-US" b="true" sz="23042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3535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2194241" y="6279765"/>
            <a:ext cx="6474711" cy="6474711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400267" y="526623"/>
              <a:ext cx="5549466" cy="5296755"/>
            </a:xfrm>
            <a:custGeom>
              <a:avLst/>
              <a:gdLst/>
              <a:ahLst/>
              <a:cxnLst/>
              <a:rect r="r" b="b" t="t" l="l"/>
              <a:pathLst>
                <a:path h="5296755" w="5549466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2"/>
              <a:stretch>
                <a:fillRect l="-34157" t="0" r="-42826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31622" y="260718"/>
            <a:ext cx="17446571" cy="1053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90"/>
              </a:lnSpc>
            </a:pPr>
            <a:r>
              <a:rPr lang="en-US" b="true" sz="7000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WHY DO WE NEED STELLITE IMAGE CLASSIFICATION❓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1622" y="1870350"/>
            <a:ext cx="19865277" cy="6007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2"/>
              </a:lnSpc>
            </a:pPr>
            <a:r>
              <a:rPr lang="en-US" sz="347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1.📡 Limited Transmission Bandwidth</a:t>
            </a:r>
          </a:p>
          <a:p>
            <a:pPr algn="l">
              <a:lnSpc>
                <a:spcPts val="4722"/>
              </a:lnSpc>
            </a:pPr>
            <a:r>
              <a:rPr lang="en-US" sz="337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Satellites can’t send every captured image to Earth due to communication limits.</a:t>
            </a:r>
          </a:p>
          <a:p>
            <a:pPr algn="l">
              <a:lnSpc>
                <a:spcPts val="4862"/>
              </a:lnSpc>
            </a:pPr>
          </a:p>
          <a:p>
            <a:pPr algn="l">
              <a:lnSpc>
                <a:spcPts val="4862"/>
              </a:lnSpc>
            </a:pPr>
            <a:r>
              <a:rPr lang="en-US" sz="347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</a:t>
            </a:r>
            <a:r>
              <a:rPr lang="en-US" sz="347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🔋 Constrained Onboard Resources</a:t>
            </a:r>
          </a:p>
          <a:p>
            <a:pPr algn="l">
              <a:lnSpc>
                <a:spcPts val="4722"/>
              </a:lnSpc>
            </a:pPr>
            <a:r>
              <a:rPr lang="en-US" sz="337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Spacecraft have very limited power and processing capabilities.</a:t>
            </a:r>
          </a:p>
          <a:p>
            <a:pPr algn="l">
              <a:lnSpc>
                <a:spcPts val="4862"/>
              </a:lnSpc>
            </a:pPr>
          </a:p>
          <a:p>
            <a:pPr algn="l">
              <a:lnSpc>
                <a:spcPts val="4862"/>
              </a:lnSpc>
            </a:pPr>
            <a:r>
              <a:rPr lang="en-US" sz="347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</a:t>
            </a:r>
            <a:r>
              <a:rPr lang="en-US" sz="347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📷 Many Satellite Images Are Unusable</a:t>
            </a:r>
          </a:p>
          <a:p>
            <a:pPr algn="l">
              <a:lnSpc>
                <a:spcPts val="4722"/>
              </a:lnSpc>
            </a:pPr>
            <a:r>
              <a:rPr lang="en-US" sz="337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Blurry, overexposed, black-space, or sun-glared images waste bandwidth.</a:t>
            </a:r>
          </a:p>
          <a:p>
            <a:pPr algn="l">
              <a:lnSpc>
                <a:spcPts val="4862"/>
              </a:lnSpc>
            </a:pPr>
          </a:p>
          <a:p>
            <a:pPr algn="l">
              <a:lnSpc>
                <a:spcPts val="4862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77575" y="7811458"/>
            <a:ext cx="10560976" cy="1705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3"/>
              </a:lnSpc>
              <a:spcBef>
                <a:spcPct val="0"/>
              </a:spcBef>
            </a:pPr>
            <a:r>
              <a:rPr lang="en-US" b="true" sz="3238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We Must Prioritize “Good” Satellite Images</a:t>
            </a:r>
          </a:p>
          <a:p>
            <a:pPr algn="ctr">
              <a:lnSpc>
                <a:spcPts val="4533"/>
              </a:lnSpc>
              <a:spcBef>
                <a:spcPct val="0"/>
              </a:spcBef>
            </a:pPr>
            <a:r>
              <a:rPr lang="en-US" b="true" sz="3238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Smart classification enables satellites to send only valuable visual data.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3535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715964"/>
            <a:ext cx="1097518" cy="1075765"/>
            <a:chOff x="0" y="0"/>
            <a:chExt cx="829235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9235" cy="812800"/>
            </a:xfrm>
            <a:custGeom>
              <a:avLst/>
              <a:gdLst/>
              <a:ahLst/>
              <a:cxnLst/>
              <a:rect r="r" b="b" t="t" l="l"/>
              <a:pathLst>
                <a:path h="812800" w="829235">
                  <a:moveTo>
                    <a:pt x="414618" y="0"/>
                  </a:moveTo>
                  <a:cubicBezTo>
                    <a:pt x="185631" y="0"/>
                    <a:pt x="0" y="181951"/>
                    <a:pt x="0" y="406400"/>
                  </a:cubicBezTo>
                  <a:cubicBezTo>
                    <a:pt x="0" y="630849"/>
                    <a:pt x="185631" y="812800"/>
                    <a:pt x="414618" y="812800"/>
                  </a:cubicBezTo>
                  <a:cubicBezTo>
                    <a:pt x="643605" y="812800"/>
                    <a:pt x="829235" y="630849"/>
                    <a:pt x="829235" y="406400"/>
                  </a:cubicBezTo>
                  <a:cubicBezTo>
                    <a:pt x="829235" y="181951"/>
                    <a:pt x="643605" y="0"/>
                    <a:pt x="414618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7741" y="38100"/>
              <a:ext cx="673754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97518" y="2888666"/>
            <a:ext cx="5209445" cy="4739039"/>
          </a:xfrm>
          <a:custGeom>
            <a:avLst/>
            <a:gdLst/>
            <a:ahLst/>
            <a:cxnLst/>
            <a:rect r="r" b="b" t="t" l="l"/>
            <a:pathLst>
              <a:path h="4739039" w="5209445">
                <a:moveTo>
                  <a:pt x="0" y="0"/>
                </a:moveTo>
                <a:lnTo>
                  <a:pt x="5209445" y="0"/>
                </a:lnTo>
                <a:lnTo>
                  <a:pt x="5209445" y="4739040"/>
                </a:lnTo>
                <a:lnTo>
                  <a:pt x="0" y="47390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61855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311449" y="1744705"/>
            <a:ext cx="1074288" cy="1052995"/>
            <a:chOff x="0" y="0"/>
            <a:chExt cx="829235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29235" cy="812800"/>
            </a:xfrm>
            <a:custGeom>
              <a:avLst/>
              <a:gdLst/>
              <a:ahLst/>
              <a:cxnLst/>
              <a:rect r="r" b="b" t="t" l="l"/>
              <a:pathLst>
                <a:path h="812800" w="829235">
                  <a:moveTo>
                    <a:pt x="414618" y="0"/>
                  </a:moveTo>
                  <a:cubicBezTo>
                    <a:pt x="185631" y="0"/>
                    <a:pt x="0" y="181951"/>
                    <a:pt x="0" y="406400"/>
                  </a:cubicBezTo>
                  <a:cubicBezTo>
                    <a:pt x="0" y="630849"/>
                    <a:pt x="185631" y="812800"/>
                    <a:pt x="414618" y="812800"/>
                  </a:cubicBezTo>
                  <a:cubicBezTo>
                    <a:pt x="643605" y="812800"/>
                    <a:pt x="829235" y="630849"/>
                    <a:pt x="829235" y="406400"/>
                  </a:cubicBezTo>
                  <a:cubicBezTo>
                    <a:pt x="829235" y="181951"/>
                    <a:pt x="643605" y="0"/>
                    <a:pt x="414618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7741" y="38100"/>
              <a:ext cx="673754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854568" y="2791729"/>
            <a:ext cx="5668010" cy="4251008"/>
          </a:xfrm>
          <a:custGeom>
            <a:avLst/>
            <a:gdLst/>
            <a:ahLst/>
            <a:cxnLst/>
            <a:rect r="r" b="b" t="t" l="l"/>
            <a:pathLst>
              <a:path h="4251008" w="5668010">
                <a:moveTo>
                  <a:pt x="0" y="0"/>
                </a:moveTo>
                <a:lnTo>
                  <a:pt x="5668010" y="0"/>
                </a:lnTo>
                <a:lnTo>
                  <a:pt x="5668010" y="4251007"/>
                </a:lnTo>
                <a:lnTo>
                  <a:pt x="0" y="42510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174511" y="8404516"/>
            <a:ext cx="1074288" cy="1052995"/>
            <a:chOff x="0" y="0"/>
            <a:chExt cx="829235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29235" cy="812800"/>
            </a:xfrm>
            <a:custGeom>
              <a:avLst/>
              <a:gdLst/>
              <a:ahLst/>
              <a:cxnLst/>
              <a:rect r="r" b="b" t="t" l="l"/>
              <a:pathLst>
                <a:path h="812800" w="829235">
                  <a:moveTo>
                    <a:pt x="414618" y="0"/>
                  </a:moveTo>
                  <a:cubicBezTo>
                    <a:pt x="185631" y="0"/>
                    <a:pt x="0" y="181951"/>
                    <a:pt x="0" y="406400"/>
                  </a:cubicBezTo>
                  <a:cubicBezTo>
                    <a:pt x="0" y="630849"/>
                    <a:pt x="185631" y="812800"/>
                    <a:pt x="414618" y="812800"/>
                  </a:cubicBezTo>
                  <a:cubicBezTo>
                    <a:pt x="643605" y="812800"/>
                    <a:pt x="829235" y="630849"/>
                    <a:pt x="829235" y="406400"/>
                  </a:cubicBezTo>
                  <a:cubicBezTo>
                    <a:pt x="829235" y="181951"/>
                    <a:pt x="643605" y="0"/>
                    <a:pt x="414618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7741" y="38100"/>
              <a:ext cx="673754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7305564" y="8603728"/>
            <a:ext cx="706741" cy="654572"/>
          </a:xfrm>
          <a:custGeom>
            <a:avLst/>
            <a:gdLst/>
            <a:ahLst/>
            <a:cxnLst/>
            <a:rect r="r" b="b" t="t" l="l"/>
            <a:pathLst>
              <a:path h="654572" w="706741">
                <a:moveTo>
                  <a:pt x="0" y="0"/>
                </a:moveTo>
                <a:lnTo>
                  <a:pt x="706741" y="0"/>
                </a:lnTo>
                <a:lnTo>
                  <a:pt x="706741" y="654572"/>
                </a:lnTo>
                <a:lnTo>
                  <a:pt x="0" y="6545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619423" y="8604639"/>
            <a:ext cx="555591" cy="654572"/>
          </a:xfrm>
          <a:custGeom>
            <a:avLst/>
            <a:gdLst/>
            <a:ahLst/>
            <a:cxnLst/>
            <a:rect r="r" b="b" t="t" l="l"/>
            <a:pathLst>
              <a:path h="654572" w="555591">
                <a:moveTo>
                  <a:pt x="0" y="0"/>
                </a:moveTo>
                <a:lnTo>
                  <a:pt x="555591" y="0"/>
                </a:lnTo>
                <a:lnTo>
                  <a:pt x="555591" y="654571"/>
                </a:lnTo>
                <a:lnTo>
                  <a:pt x="0" y="6545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34022" y="1918230"/>
            <a:ext cx="6778282" cy="604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6"/>
              </a:lnSpc>
              <a:spcBef>
                <a:spcPct val="0"/>
              </a:spcBef>
            </a:pPr>
            <a:r>
              <a:rPr lang="en-US" sz="360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Detect the Horizon: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1125" y="192938"/>
            <a:ext cx="6722200" cy="1065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60"/>
              </a:lnSpc>
            </a:pPr>
            <a:r>
              <a:rPr lang="en-US" b="true" sz="7146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 PROJECT GOAL-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7985" y="1974694"/>
            <a:ext cx="861548" cy="501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5"/>
              </a:lnSpc>
              <a:spcBef>
                <a:spcPct val="0"/>
              </a:spcBef>
            </a:pPr>
            <a:r>
              <a:rPr lang="en-US" b="true" sz="2975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627761" y="475324"/>
            <a:ext cx="9980506" cy="487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0"/>
              </a:lnSpc>
              <a:spcBef>
                <a:spcPct val="0"/>
              </a:spcBef>
            </a:pPr>
            <a:r>
              <a:rPr lang="en-US" b="true" sz="2907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Build an Onboard Satellite Image Classification System: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667681" y="896225"/>
            <a:ext cx="7900666" cy="557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9"/>
              </a:lnSpc>
              <a:spcBef>
                <a:spcPct val="0"/>
              </a:spcBef>
            </a:pPr>
            <a:r>
              <a:rPr lang="en-US" sz="327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 lightweight, modular system that can: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26936" y="2006274"/>
            <a:ext cx="843312" cy="482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7"/>
              </a:lnSpc>
              <a:spcBef>
                <a:spcPct val="0"/>
              </a:spcBef>
            </a:pPr>
            <a:r>
              <a:rPr lang="en-US" b="true" sz="291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636970" y="1884366"/>
            <a:ext cx="6103205" cy="650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4"/>
              </a:lnSpc>
              <a:spcBef>
                <a:spcPct val="0"/>
              </a:spcBef>
            </a:pPr>
            <a:r>
              <a:rPr lang="en-US" sz="382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Detect Flares or Sunburns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89998" y="8666086"/>
            <a:ext cx="843312" cy="482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7"/>
              </a:lnSpc>
              <a:spcBef>
                <a:spcPct val="0"/>
              </a:spcBef>
            </a:pPr>
            <a:r>
              <a:rPr lang="en-US" b="true" sz="291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279604" y="7995682"/>
            <a:ext cx="14063690" cy="1151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4"/>
              </a:lnSpc>
              <a:spcBef>
                <a:spcPct val="0"/>
              </a:spcBef>
            </a:pPr>
            <a:r>
              <a:rPr lang="en-US" sz="333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Evaluate Image Quality</a:t>
            </a:r>
          </a:p>
          <a:p>
            <a:pPr algn="ctr">
              <a:lnSpc>
                <a:spcPts val="4664"/>
              </a:lnSpc>
              <a:spcBef>
                <a:spcPct val="0"/>
              </a:spcBef>
            </a:pPr>
            <a:r>
              <a:rPr lang="en-US" sz="333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Classify images as Good         or Bad        for scientific/operational use.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3535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6633" y="325313"/>
            <a:ext cx="568830" cy="334017"/>
          </a:xfrm>
          <a:custGeom>
            <a:avLst/>
            <a:gdLst/>
            <a:ahLst/>
            <a:cxnLst/>
            <a:rect r="r" b="b" t="t" l="l"/>
            <a:pathLst>
              <a:path h="334017" w="568830">
                <a:moveTo>
                  <a:pt x="0" y="0"/>
                </a:moveTo>
                <a:lnTo>
                  <a:pt x="568829" y="0"/>
                </a:lnTo>
                <a:lnTo>
                  <a:pt x="568829" y="334017"/>
                </a:lnTo>
                <a:lnTo>
                  <a:pt x="0" y="3340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581802" y="184985"/>
            <a:ext cx="6817482" cy="96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05"/>
              </a:lnSpc>
            </a:pPr>
            <a:r>
              <a:rPr lang="en-US" b="true" sz="6500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DATASET OVERVIEW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1592227"/>
            <a:ext cx="15853979" cy="291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4"/>
              </a:lnSpc>
            </a:pPr>
            <a:r>
              <a:rPr lang="en-US" sz="3338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🌍Source: Real Satellite Imagery from BIRDS-3 &amp; BIRDS-4 Missions</a:t>
            </a:r>
          </a:p>
          <a:p>
            <a:pPr algn="l" marL="720858" indent="-360429" lvl="1">
              <a:lnSpc>
                <a:spcPts val="4674"/>
              </a:lnSpc>
              <a:buFont typeface="Arial"/>
              <a:buChar char="•"/>
            </a:pPr>
            <a:r>
              <a:rPr lang="en-US" sz="333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Collected by 1U CubeSats launched from the International Space Station.</a:t>
            </a:r>
          </a:p>
          <a:p>
            <a:pPr algn="l" marL="720858" indent="-360429" lvl="1">
              <a:lnSpc>
                <a:spcPts val="4674"/>
              </a:lnSpc>
              <a:buFont typeface="Arial"/>
              <a:buChar char="•"/>
            </a:pPr>
            <a:r>
              <a:rPr lang="en-US" sz="333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Captured in Low Earth Orbit at ~400 km altitude.</a:t>
            </a:r>
          </a:p>
          <a:p>
            <a:pPr algn="l" marL="720858" indent="-360429" lvl="1">
              <a:lnSpc>
                <a:spcPts val="4674"/>
              </a:lnSpc>
              <a:buFont typeface="Arial"/>
              <a:buChar char="•"/>
            </a:pPr>
            <a:r>
              <a:rPr lang="en-US" sz="333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333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ataset is publicly available on </a:t>
            </a:r>
            <a:r>
              <a:rPr lang="en-US" b="true" sz="3338" u="sng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  <a:hlinkClick r:id="rId4" tooltip="https://data.mendeley.com/datasets/5kygfmfdmr/2"/>
              </a:rPr>
              <a:t>Mendeley Data</a:t>
            </a:r>
            <a:r>
              <a:rPr lang="en-US" b="true" sz="3338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3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for academic research.</a:t>
            </a:r>
          </a:p>
          <a:p>
            <a:pPr algn="l">
              <a:lnSpc>
                <a:spcPts val="4674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39376" y="4697737"/>
            <a:ext cx="17502335" cy="5240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59"/>
              </a:lnSpc>
              <a:spcBef>
                <a:spcPct val="0"/>
              </a:spcBef>
            </a:pPr>
            <a:r>
              <a:rPr lang="en-US" sz="332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🧹 </a:t>
            </a:r>
            <a:r>
              <a:rPr lang="en-US" b="true" sz="332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Preparation and Augmentation:</a:t>
            </a:r>
          </a:p>
          <a:p>
            <a:pPr algn="l">
              <a:lnSpc>
                <a:spcPts val="4659"/>
              </a:lnSpc>
              <a:spcBef>
                <a:spcPct val="0"/>
              </a:spcBef>
            </a:pPr>
            <a:r>
              <a:rPr lang="en-US" sz="332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Images resized to 224×224 pixels, </a:t>
            </a:r>
            <a:r>
              <a:rPr lang="en-US" sz="332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Split into 3 classification tasks:</a:t>
            </a:r>
          </a:p>
          <a:p>
            <a:pPr algn="l" marL="718514" indent="-359257" lvl="1">
              <a:lnSpc>
                <a:spcPts val="4659"/>
              </a:lnSpc>
              <a:buAutoNum type="arabicPeriod" startAt="1"/>
            </a:pPr>
            <a:r>
              <a:rPr lang="en-US" sz="332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Horizon Detection (horizon / no_horizon).</a:t>
            </a:r>
          </a:p>
          <a:p>
            <a:pPr algn="l" marL="718514" indent="-359257" lvl="1">
              <a:lnSpc>
                <a:spcPts val="4659"/>
              </a:lnSpc>
              <a:buAutoNum type="arabicPeriod" startAt="1"/>
            </a:pPr>
            <a:r>
              <a:rPr lang="en-US" sz="332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Flare Detection (flare / no_flare).</a:t>
            </a:r>
          </a:p>
          <a:p>
            <a:pPr algn="l" marL="718514" indent="-359257" lvl="1">
              <a:lnSpc>
                <a:spcPts val="4659"/>
              </a:lnSpc>
              <a:buAutoNum type="arabicPeriod" startAt="1"/>
            </a:pPr>
            <a:r>
              <a:rPr lang="en-US" sz="332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Quality Evaluation (good / bad).</a:t>
            </a:r>
          </a:p>
          <a:p>
            <a:pPr algn="l">
              <a:lnSpc>
                <a:spcPts val="4659"/>
              </a:lnSpc>
            </a:pPr>
          </a:p>
          <a:p>
            <a:pPr algn="l">
              <a:lnSpc>
                <a:spcPts val="4659"/>
              </a:lnSpc>
              <a:spcBef>
                <a:spcPct val="0"/>
              </a:spcBef>
            </a:pPr>
            <a:r>
              <a:rPr lang="en-US" b="true" sz="332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Applied data augmentation:</a:t>
            </a:r>
          </a:p>
          <a:p>
            <a:pPr algn="l">
              <a:lnSpc>
                <a:spcPts val="4659"/>
              </a:lnSpc>
              <a:spcBef>
                <a:spcPct val="0"/>
              </a:spcBef>
            </a:pPr>
            <a:r>
              <a:rPr lang="en-US" sz="332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Rotation, flipping, brightness/contrast adjustments.</a:t>
            </a:r>
          </a:p>
          <a:p>
            <a:pPr algn="l">
              <a:lnSpc>
                <a:spcPts val="4659"/>
              </a:lnSpc>
              <a:spcBef>
                <a:spcPct val="0"/>
              </a:spcBef>
            </a:pPr>
            <a:r>
              <a:rPr lang="en-US" sz="332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-Helps simulate noise and improve robustness.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3535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6633" y="325313"/>
            <a:ext cx="568830" cy="334017"/>
          </a:xfrm>
          <a:custGeom>
            <a:avLst/>
            <a:gdLst/>
            <a:ahLst/>
            <a:cxnLst/>
            <a:rect r="r" b="b" t="t" l="l"/>
            <a:pathLst>
              <a:path h="334017" w="568830">
                <a:moveTo>
                  <a:pt x="0" y="0"/>
                </a:moveTo>
                <a:lnTo>
                  <a:pt x="568829" y="0"/>
                </a:lnTo>
                <a:lnTo>
                  <a:pt x="568829" y="334017"/>
                </a:lnTo>
                <a:lnTo>
                  <a:pt x="0" y="3340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3" id="3"/>
          <p:cNvGraphicFramePr/>
          <p:nvPr/>
        </p:nvGraphicFramePr>
        <p:xfrm>
          <a:off x="661048" y="2786800"/>
          <a:ext cx="3771900" cy="1676400"/>
        </p:xfrm>
        <a:graphic>
          <a:graphicData uri="http://schemas.openxmlformats.org/presentationml/2006/ole">
            <p:oleObj imgW="4521200" imgH="24257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0">
            <a:off x="16133053" y="165935"/>
            <a:ext cx="1856956" cy="2364082"/>
          </a:xfrm>
          <a:custGeom>
            <a:avLst/>
            <a:gdLst/>
            <a:ahLst/>
            <a:cxnLst/>
            <a:rect r="r" b="b" t="t" l="l"/>
            <a:pathLst>
              <a:path h="2364082" w="1856956">
                <a:moveTo>
                  <a:pt x="0" y="0"/>
                </a:moveTo>
                <a:lnTo>
                  <a:pt x="1856956" y="0"/>
                </a:lnTo>
                <a:lnTo>
                  <a:pt x="1856956" y="2364082"/>
                </a:lnTo>
                <a:lnTo>
                  <a:pt x="0" y="23640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551713" y="7718807"/>
            <a:ext cx="2438295" cy="2469728"/>
          </a:xfrm>
          <a:custGeom>
            <a:avLst/>
            <a:gdLst/>
            <a:ahLst/>
            <a:cxnLst/>
            <a:rect r="r" b="b" t="t" l="l"/>
            <a:pathLst>
              <a:path h="2469728" w="2438295">
                <a:moveTo>
                  <a:pt x="0" y="0"/>
                </a:moveTo>
                <a:lnTo>
                  <a:pt x="2438296" y="0"/>
                </a:lnTo>
                <a:lnTo>
                  <a:pt x="2438296" y="2469728"/>
                </a:lnTo>
                <a:lnTo>
                  <a:pt x="0" y="24697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581802" y="184985"/>
            <a:ext cx="6817482" cy="96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05"/>
              </a:lnSpc>
            </a:pPr>
            <a:r>
              <a:rPr lang="en-US" b="true" sz="6500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DATASET 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6633" y="1507004"/>
            <a:ext cx="13311706" cy="561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4"/>
              </a:lnSpc>
              <a:spcBef>
                <a:spcPct val="0"/>
              </a:spcBef>
            </a:pPr>
            <a:r>
              <a:rPr lang="en-US" sz="329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We split the dataset into three subsets for each classification task: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3535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6633" y="325313"/>
            <a:ext cx="568830" cy="334017"/>
          </a:xfrm>
          <a:custGeom>
            <a:avLst/>
            <a:gdLst/>
            <a:ahLst/>
            <a:cxnLst/>
            <a:rect r="r" b="b" t="t" l="l"/>
            <a:pathLst>
              <a:path h="334017" w="568830">
                <a:moveTo>
                  <a:pt x="0" y="0"/>
                </a:moveTo>
                <a:lnTo>
                  <a:pt x="568829" y="0"/>
                </a:lnTo>
                <a:lnTo>
                  <a:pt x="568829" y="334017"/>
                </a:lnTo>
                <a:lnTo>
                  <a:pt x="0" y="3340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116171"/>
            <a:ext cx="9499481" cy="8208824"/>
          </a:xfrm>
          <a:custGeom>
            <a:avLst/>
            <a:gdLst/>
            <a:ahLst/>
            <a:cxnLst/>
            <a:rect r="r" b="b" t="t" l="l"/>
            <a:pathLst>
              <a:path h="8208824" w="9499481">
                <a:moveTo>
                  <a:pt x="0" y="0"/>
                </a:moveTo>
                <a:lnTo>
                  <a:pt x="9499481" y="0"/>
                </a:lnTo>
                <a:lnTo>
                  <a:pt x="9499481" y="8208823"/>
                </a:lnTo>
                <a:lnTo>
                  <a:pt x="0" y="82088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604" r="0" b="-6308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68599" y="8167728"/>
            <a:ext cx="4624598" cy="1824180"/>
          </a:xfrm>
          <a:custGeom>
            <a:avLst/>
            <a:gdLst/>
            <a:ahLst/>
            <a:cxnLst/>
            <a:rect r="r" b="b" t="t" l="l"/>
            <a:pathLst>
              <a:path h="1824180" w="4624598">
                <a:moveTo>
                  <a:pt x="0" y="0"/>
                </a:moveTo>
                <a:lnTo>
                  <a:pt x="4624598" y="0"/>
                </a:lnTo>
                <a:lnTo>
                  <a:pt x="4624598" y="1824180"/>
                </a:lnTo>
                <a:lnTo>
                  <a:pt x="0" y="1824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0861" t="-598059" r="-42042" b="-7401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05840"/>
            <a:ext cx="155028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Salford &amp; Co.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76633" y="857106"/>
            <a:ext cx="9372112" cy="870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55"/>
              </a:lnSpc>
            </a:pPr>
            <a:r>
              <a:rPr lang="en-US" b="true" sz="5774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🔧 SYSTEM ARCHITECTURE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0370" y="2735334"/>
            <a:ext cx="8720045" cy="6955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8"/>
              </a:lnSpc>
              <a:spcBef>
                <a:spcPct val="0"/>
              </a:spcBef>
            </a:pPr>
            <a:r>
              <a:rPr lang="en-US" sz="327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“The architecture we designed consists of a pipeline with 3 main modules:</a:t>
            </a:r>
          </a:p>
          <a:p>
            <a:pPr algn="ctr">
              <a:lnSpc>
                <a:spcPts val="4578"/>
              </a:lnSpc>
              <a:spcBef>
                <a:spcPct val="0"/>
              </a:spcBef>
            </a:pPr>
            <a:r>
              <a:rPr lang="en-US" b="true" sz="327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First</a:t>
            </a:r>
            <a:r>
              <a:rPr lang="en-US" sz="327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the system checks if the image contains the Earth's horizon. </a:t>
            </a:r>
          </a:p>
          <a:p>
            <a:pPr algn="ctr">
              <a:lnSpc>
                <a:spcPts val="4578"/>
              </a:lnSpc>
              <a:spcBef>
                <a:spcPct val="0"/>
              </a:spcBef>
            </a:pPr>
            <a:r>
              <a:rPr lang="en-US" b="true" sz="327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Then</a:t>
            </a:r>
            <a:r>
              <a:rPr lang="en-US" sz="327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it detects whether there’s a sun flare or glare.</a:t>
            </a:r>
          </a:p>
          <a:p>
            <a:pPr algn="ctr">
              <a:lnSpc>
                <a:spcPts val="4578"/>
              </a:lnSpc>
              <a:spcBef>
                <a:spcPct val="0"/>
              </a:spcBef>
            </a:pPr>
            <a:r>
              <a:rPr lang="en-US" sz="327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327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After that</a:t>
            </a:r>
            <a:r>
              <a:rPr lang="en-US" sz="327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we evaluate the overall quality of the image and classify it as good or bad. If the image is considered good, it gets compressed using a custom JPEG-based compressor before being marked for transmission.”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3535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0234" y="5850436"/>
            <a:ext cx="8242673" cy="4031085"/>
          </a:xfrm>
          <a:custGeom>
            <a:avLst/>
            <a:gdLst/>
            <a:ahLst/>
            <a:cxnLst/>
            <a:rect r="r" b="b" t="t" l="l"/>
            <a:pathLst>
              <a:path h="4031085" w="8242673">
                <a:moveTo>
                  <a:pt x="0" y="0"/>
                </a:moveTo>
                <a:lnTo>
                  <a:pt x="8242672" y="0"/>
                </a:lnTo>
                <a:lnTo>
                  <a:pt x="8242672" y="4031085"/>
                </a:lnTo>
                <a:lnTo>
                  <a:pt x="0" y="40310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13" t="0" r="-3940" b="-354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53220" y="5848067"/>
            <a:ext cx="8575816" cy="4186788"/>
          </a:xfrm>
          <a:custGeom>
            <a:avLst/>
            <a:gdLst/>
            <a:ahLst/>
            <a:cxnLst/>
            <a:rect r="r" b="b" t="t" l="l"/>
            <a:pathLst>
              <a:path h="4186788" w="8575816">
                <a:moveTo>
                  <a:pt x="0" y="0"/>
                </a:moveTo>
                <a:lnTo>
                  <a:pt x="8575816" y="0"/>
                </a:lnTo>
                <a:lnTo>
                  <a:pt x="8575816" y="4186787"/>
                </a:lnTo>
                <a:lnTo>
                  <a:pt x="0" y="41867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474" t="0" r="-4710" b="-706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0234" y="242156"/>
            <a:ext cx="9142987" cy="1010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57"/>
              </a:lnSpc>
              <a:spcBef>
                <a:spcPct val="0"/>
              </a:spcBef>
            </a:pPr>
            <a:r>
              <a:rPr lang="en-US" sz="596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Horizon Detection Model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1411789"/>
            <a:ext cx="15497876" cy="4772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51"/>
              </a:lnSpc>
            </a:pPr>
            <a:r>
              <a:rPr lang="en-US" sz="332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🧠 Model Overview:</a:t>
            </a:r>
          </a:p>
          <a:p>
            <a:pPr algn="just" marL="737113" indent="-368557" lvl="1">
              <a:lnSpc>
                <a:spcPts val="4779"/>
              </a:lnSpc>
              <a:spcBef>
                <a:spcPct val="0"/>
              </a:spcBef>
              <a:buFont typeface="Arial"/>
              <a:buChar char="•"/>
            </a:pPr>
            <a:r>
              <a:rPr lang="en-US" sz="341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Type</a:t>
            </a:r>
            <a:r>
              <a:rPr lang="en-US" sz="341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Binary image classifier using CNN</a:t>
            </a:r>
          </a:p>
          <a:p>
            <a:pPr algn="just" marL="737113" indent="-368557" lvl="1">
              <a:lnSpc>
                <a:spcPts val="4779"/>
              </a:lnSpc>
              <a:spcBef>
                <a:spcPct val="0"/>
              </a:spcBef>
              <a:buFont typeface="Arial"/>
              <a:buChar char="•"/>
            </a:pPr>
            <a:r>
              <a:rPr lang="en-US" sz="341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Input: 224×224 satellite image</a:t>
            </a:r>
          </a:p>
          <a:p>
            <a:pPr algn="just" marL="737113" indent="-368557" lvl="1">
              <a:lnSpc>
                <a:spcPts val="4779"/>
              </a:lnSpc>
              <a:spcBef>
                <a:spcPct val="0"/>
              </a:spcBef>
              <a:buFont typeface="Arial"/>
              <a:buChar char="•"/>
            </a:pPr>
            <a:r>
              <a:rPr lang="en-US" sz="341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Output: horizon / no_horizon</a:t>
            </a:r>
          </a:p>
          <a:p>
            <a:pPr algn="just" marL="737113" indent="-368557" lvl="1">
              <a:lnSpc>
                <a:spcPts val="4779"/>
              </a:lnSpc>
              <a:spcBef>
                <a:spcPct val="0"/>
              </a:spcBef>
              <a:buFont typeface="Arial"/>
              <a:buChar char="•"/>
            </a:pPr>
            <a:r>
              <a:rPr lang="en-US" sz="341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Training Data:</a:t>
            </a:r>
          </a:p>
          <a:p>
            <a:pPr algn="just" marL="1474227" indent="-491409" lvl="2">
              <a:lnSpc>
                <a:spcPts val="4779"/>
              </a:lnSpc>
              <a:spcBef>
                <a:spcPct val="0"/>
              </a:spcBef>
              <a:buFont typeface="Arial"/>
              <a:buChar char="⚬"/>
            </a:pPr>
            <a:r>
              <a:rPr lang="en-US" sz="341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Labeled images from horizon/ and no_horizon/ folders</a:t>
            </a:r>
          </a:p>
          <a:p>
            <a:pPr algn="just" marL="737113" indent="-368557" lvl="1">
              <a:lnSpc>
                <a:spcPts val="4779"/>
              </a:lnSpc>
              <a:spcBef>
                <a:spcPct val="0"/>
              </a:spcBef>
              <a:buFont typeface="Arial"/>
              <a:buChar char="•"/>
            </a:pPr>
            <a:r>
              <a:rPr lang="en-US" sz="341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Augmentation: Rotation, brightness variation, noise</a:t>
            </a:r>
          </a:p>
          <a:p>
            <a:pPr algn="just">
              <a:lnSpc>
                <a:spcPts val="47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53535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0234" y="4239226"/>
            <a:ext cx="3917166" cy="3917166"/>
          </a:xfrm>
          <a:custGeom>
            <a:avLst/>
            <a:gdLst/>
            <a:ahLst/>
            <a:cxnLst/>
            <a:rect r="r" b="b" t="t" l="l"/>
            <a:pathLst>
              <a:path h="3917166" w="3917166">
                <a:moveTo>
                  <a:pt x="0" y="0"/>
                </a:moveTo>
                <a:lnTo>
                  <a:pt x="3917165" y="0"/>
                </a:lnTo>
                <a:lnTo>
                  <a:pt x="3917165" y="3917166"/>
                </a:lnTo>
                <a:lnTo>
                  <a:pt x="0" y="3917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80042" y="4202661"/>
            <a:ext cx="3953731" cy="3953731"/>
          </a:xfrm>
          <a:custGeom>
            <a:avLst/>
            <a:gdLst/>
            <a:ahLst/>
            <a:cxnLst/>
            <a:rect r="r" b="b" t="t" l="l"/>
            <a:pathLst>
              <a:path h="3953731" w="3953731">
                <a:moveTo>
                  <a:pt x="0" y="0"/>
                </a:moveTo>
                <a:lnTo>
                  <a:pt x="3953731" y="0"/>
                </a:lnTo>
                <a:lnTo>
                  <a:pt x="3953731" y="3953731"/>
                </a:lnTo>
                <a:lnTo>
                  <a:pt x="0" y="39537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090973" y="4202661"/>
            <a:ext cx="3770903" cy="3770903"/>
          </a:xfrm>
          <a:custGeom>
            <a:avLst/>
            <a:gdLst/>
            <a:ahLst/>
            <a:cxnLst/>
            <a:rect r="r" b="b" t="t" l="l"/>
            <a:pathLst>
              <a:path h="3770903" w="3770903">
                <a:moveTo>
                  <a:pt x="0" y="0"/>
                </a:moveTo>
                <a:lnTo>
                  <a:pt x="3770903" y="0"/>
                </a:lnTo>
                <a:lnTo>
                  <a:pt x="3770903" y="3770903"/>
                </a:lnTo>
                <a:lnTo>
                  <a:pt x="0" y="37709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669150" y="4239226"/>
            <a:ext cx="3795280" cy="3795280"/>
          </a:xfrm>
          <a:custGeom>
            <a:avLst/>
            <a:gdLst/>
            <a:ahLst/>
            <a:cxnLst/>
            <a:rect r="r" b="b" t="t" l="l"/>
            <a:pathLst>
              <a:path h="3795280" w="3795280">
                <a:moveTo>
                  <a:pt x="0" y="0"/>
                </a:moveTo>
                <a:lnTo>
                  <a:pt x="3795280" y="0"/>
                </a:lnTo>
                <a:lnTo>
                  <a:pt x="3795280" y="3795281"/>
                </a:lnTo>
                <a:lnTo>
                  <a:pt x="0" y="37952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0234" y="242156"/>
            <a:ext cx="9142987" cy="1010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57"/>
              </a:lnSpc>
              <a:spcBef>
                <a:spcPct val="0"/>
              </a:spcBef>
            </a:pPr>
            <a:r>
              <a:rPr lang="en-US" sz="596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Horizon Detection Model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02220" y="1891913"/>
            <a:ext cx="14505538" cy="2017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7"/>
              </a:lnSpc>
              <a:spcBef>
                <a:spcPct val="0"/>
              </a:spcBef>
            </a:pPr>
            <a:r>
              <a:rPr lang="en-US" sz="289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green mark shows where the model recognized the horizon curvature.</a:t>
            </a:r>
          </a:p>
          <a:p>
            <a:pPr algn="ctr">
              <a:lnSpc>
                <a:spcPts val="4057"/>
              </a:lnSpc>
              <a:spcBef>
                <a:spcPct val="0"/>
              </a:spcBef>
            </a:pPr>
            <a:r>
              <a:rPr lang="en-US" sz="289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This confirms the CNN model’s ability to detect Earth boundaries, even with glare and lighting variations.</a:t>
            </a:r>
          </a:p>
          <a:p>
            <a:pPr algn="ctr">
              <a:lnSpc>
                <a:spcPts val="405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DAGqg3uqSTI</dc:identifier>
  <dcterms:modified xsi:type="dcterms:W3CDTF">2011-08-01T06:04:30Z</dcterms:modified>
  <cp:revision>1</cp:revision>
  <dc:title>Satellite Image Classification System for 1U CubeSat</dc:title>
</cp:coreProperties>
</file>